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57" r:id="rId21"/>
    <p:sldId id="277" r:id="rId22"/>
    <p:sldId id="294" r:id="rId23"/>
    <p:sldId id="279" r:id="rId24"/>
    <p:sldId id="259" r:id="rId25"/>
    <p:sldId id="278" r:id="rId26"/>
    <p:sldId id="291" r:id="rId27"/>
    <p:sldId id="292" r:id="rId28"/>
    <p:sldId id="293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5"/>
  </p:normalViewPr>
  <p:slideViewPr>
    <p:cSldViewPr>
      <p:cViewPr varScale="1">
        <p:scale>
          <a:sx n="98" d="100"/>
          <a:sy n="98" d="100"/>
        </p:scale>
        <p:origin x="129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D7ED6E9-AB09-429F-ABB0-5CFCD3E68227}" type="datetimeFigureOut">
              <a:rPr lang="en-US"/>
              <a:pPr>
                <a:defRPr/>
              </a:pPr>
              <a:t>2/20/2023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9BD8753-92FE-42F9-8A8F-9C337BAE2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40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AC04B-E355-4CC8-9CF1-B644533CCDE2}" type="datetimeFigureOut">
              <a:rPr lang="en-US"/>
              <a:pPr>
                <a:defRPr/>
              </a:pPr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89B28-0787-4632-8CC0-024C817E3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ABBD8-FC4B-40BA-AFB0-69480416DDAC}" type="datetimeFigureOut">
              <a:rPr lang="en-US"/>
              <a:pPr>
                <a:defRPr/>
              </a:pPr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667E8-6B33-433F-80BF-BC86E73A0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5F2DC-8CD0-46B4-87EF-2A14AA04F198}" type="datetimeFigureOut">
              <a:rPr lang="en-US"/>
              <a:pPr>
                <a:defRPr/>
              </a:pPr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79F7F-034A-48CD-A88A-E206CDCA8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23CAB-0E62-4C0A-ACDA-FDED859F47F3}" type="datetimeFigureOut">
              <a:rPr lang="en-US"/>
              <a:pPr>
                <a:defRPr/>
              </a:pPr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415B4-186F-4CCA-AC3C-278174437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2C6CB-98F5-4BBC-8817-BB6EA0538A3A}" type="datetimeFigureOut">
              <a:rPr lang="en-US"/>
              <a:pPr>
                <a:defRPr/>
              </a:pPr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CE8C9-90CD-4E22-A12D-2A7410175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835B8-8C3F-4AA4-8BF9-34010E5D09D2}" type="datetimeFigureOut">
              <a:rPr lang="en-US"/>
              <a:pPr>
                <a:defRPr/>
              </a:pPr>
              <a:t>2/20/2023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4696C-65B9-4A6C-A96D-C68104849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DE613-626A-4ECE-8C15-A01E42E36E38}" type="datetimeFigureOut">
              <a:rPr lang="en-US"/>
              <a:pPr>
                <a:defRPr/>
              </a:pPr>
              <a:t>2/20/2023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396F4-3029-4C7D-9906-2A94AF48E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686D0-4E10-473B-9DCB-35F719EB7C01}" type="datetimeFigureOut">
              <a:rPr lang="en-US"/>
              <a:pPr>
                <a:defRPr/>
              </a:pPr>
              <a:t>2/20/2023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5C3FD-7531-407F-AFCC-93704D154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480FF-E234-45E2-8C9E-AA6738D9ED6B}" type="datetimeFigureOut">
              <a:rPr lang="en-US"/>
              <a:pPr>
                <a:defRPr/>
              </a:pPr>
              <a:t>2/20/2023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784C6-FA6A-4E71-83DB-4BCD49775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57770-46F7-469F-92C4-C16038D6F508}" type="datetimeFigureOut">
              <a:rPr lang="en-US"/>
              <a:pPr>
                <a:defRPr/>
              </a:pPr>
              <a:t>2/20/2023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2E1AA-4AF6-464C-BD6E-DE370BDBB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5B2DC-84DB-41F7-9550-C1D1A6408755}" type="datetimeFigureOut">
              <a:rPr lang="en-US"/>
              <a:pPr>
                <a:defRPr/>
              </a:pPr>
              <a:t>2/20/2023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3E606-1867-4B32-B4ED-0530C7FE7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4A8587-ECAD-45BB-AB13-31755553A201}" type="datetimeFigureOut">
              <a:rPr lang="en-US"/>
              <a:pPr>
                <a:defRPr/>
              </a:pPr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D6F802-DEB5-438F-984D-DE7678181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python.org/3/library/profile.html" TargetMode="External"/><Relationship Id="rId4" Type="http://schemas.openxmlformats.org/officeDocument/2006/relationships/hyperlink" Target="https://docs.python.org/3/library/timeit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Programming tutorial course</a:t>
            </a:r>
            <a:endParaRPr lang="en-US" dirty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dirty="0">
                <a:solidFill>
                  <a:srgbClr val="898989"/>
                </a:solidFill>
              </a:rPr>
              <a:t>Lesson 6: </a:t>
            </a:r>
            <a:r>
              <a:rPr lang="en-GB" b="1" dirty="0">
                <a:solidFill>
                  <a:srgbClr val="898989"/>
                </a:solidFill>
              </a:rPr>
              <a:t>Producing visual output. </a:t>
            </a:r>
            <a:r>
              <a:rPr lang="en-GB" b="1">
                <a:solidFill>
                  <a:srgbClr val="898989"/>
                </a:solidFill>
              </a:rPr>
              <a:t>Some programming tips.</a:t>
            </a:r>
            <a:endParaRPr lang="en-US" b="1" dirty="0">
              <a:solidFill>
                <a:srgbClr val="898989"/>
              </a:solidFill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2900677" y="3244334"/>
            <a:ext cx="3342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michael.berks@manchester.ac.uk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Figure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 figure is the main window in which your visual output is displayed</a:t>
            </a:r>
          </a:p>
          <a:p>
            <a:r>
              <a:rPr lang="en-GB" dirty="0"/>
              <a:t>We create a new object using ‘</a:t>
            </a:r>
            <a:r>
              <a:rPr lang="en-GB" dirty="0">
                <a:solidFill>
                  <a:schemeClr val="accent1"/>
                </a:solidFill>
              </a:rPr>
              <a:t>figure</a:t>
            </a:r>
            <a:r>
              <a:rPr lang="en-GB" dirty="0"/>
              <a:t>’</a:t>
            </a:r>
          </a:p>
          <a:p>
            <a:r>
              <a:rPr lang="en-GB" dirty="0"/>
              <a:t>Key properties include</a:t>
            </a:r>
          </a:p>
          <a:p>
            <a:pPr lvl="1"/>
            <a:r>
              <a:rPr lang="en-GB" dirty="0" err="1"/>
              <a:t>Colormap</a:t>
            </a:r>
            <a:r>
              <a:rPr lang="en-GB" dirty="0"/>
              <a:t> </a:t>
            </a:r>
          </a:p>
          <a:p>
            <a:pPr lvl="2"/>
            <a:r>
              <a:rPr lang="en-GB" dirty="0"/>
              <a:t>(this means we can only have 1 per window)</a:t>
            </a:r>
          </a:p>
          <a:p>
            <a:pPr lvl="1"/>
            <a:r>
              <a:rPr lang="en-GB" dirty="0"/>
              <a:t>Size and position in screen</a:t>
            </a:r>
          </a:p>
          <a:p>
            <a:pPr lvl="1"/>
            <a:r>
              <a:rPr lang="en-GB" dirty="0"/>
              <a:t>Real world size when saved as an image</a:t>
            </a:r>
          </a:p>
          <a:p>
            <a:r>
              <a:rPr lang="en-GB" dirty="0"/>
              <a:t>Use Matlab help to see full list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F9FA83-8F55-E440-A7BD-5FA706716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09680" cy="87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02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Axes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Each figure can contain one or more axes</a:t>
            </a:r>
          </a:p>
          <a:p>
            <a:r>
              <a:rPr lang="en-GB" dirty="0"/>
              <a:t>Axes define a region in which plots, images and text are drawn</a:t>
            </a:r>
          </a:p>
          <a:p>
            <a:r>
              <a:rPr lang="en-GB" dirty="0"/>
              <a:t>Create a new object using axes</a:t>
            </a:r>
          </a:p>
          <a:p>
            <a:pPr lvl="1"/>
            <a:r>
              <a:rPr lang="en-GB" dirty="0"/>
              <a:t>This adds the axes to the current figure object</a:t>
            </a:r>
          </a:p>
          <a:p>
            <a:pPr lvl="1"/>
            <a:r>
              <a:rPr lang="en-GB" dirty="0"/>
              <a:t>If no figure object exists, a new one is created</a:t>
            </a:r>
          </a:p>
          <a:p>
            <a:r>
              <a:rPr lang="en-GB" dirty="0"/>
              <a:t>Key properties</a:t>
            </a:r>
          </a:p>
          <a:p>
            <a:pPr lvl="1"/>
            <a:r>
              <a:rPr lang="en-GB" dirty="0"/>
              <a:t>Limits in x, y (and z) directions</a:t>
            </a:r>
          </a:p>
          <a:p>
            <a:pPr lvl="1"/>
            <a:r>
              <a:rPr lang="en-GB" dirty="0"/>
              <a:t>Scaling of each axis</a:t>
            </a:r>
          </a:p>
          <a:p>
            <a:pPr lvl="1"/>
            <a:r>
              <a:rPr lang="en-GB" dirty="0"/>
              <a:t>Direction of each axis (especially the y-axis)</a:t>
            </a:r>
          </a:p>
          <a:p>
            <a:pPr lvl="1"/>
            <a:r>
              <a:rPr lang="en-GB" dirty="0"/>
              <a:t>Size and position within figure window</a:t>
            </a:r>
          </a:p>
          <a:p>
            <a:pPr lvl="1"/>
            <a:r>
              <a:rPr lang="en-GB" dirty="0"/>
              <a:t>Whether new line, text or image objects are added or replace what’s there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75C8FC-6866-7147-8820-4B35E51FC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09680" cy="87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65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AF5505-4D21-3B42-8AE7-59E805078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09680" cy="8732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Axes properties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Key properties</a:t>
            </a:r>
          </a:p>
          <a:p>
            <a:pPr lvl="1"/>
            <a:r>
              <a:rPr lang="en-GB" dirty="0"/>
              <a:t>Axes labels</a:t>
            </a:r>
          </a:p>
          <a:p>
            <a:pPr lvl="1"/>
            <a:r>
              <a:rPr lang="en-GB" dirty="0"/>
              <a:t>Axes title</a:t>
            </a:r>
          </a:p>
          <a:p>
            <a:pPr lvl="1"/>
            <a:r>
              <a:rPr lang="en-GB" dirty="0"/>
              <a:t>Tick points on axes</a:t>
            </a:r>
          </a:p>
          <a:p>
            <a:pPr lvl="2"/>
            <a:r>
              <a:rPr lang="en-GB" dirty="0"/>
              <a:t>On/off or positions</a:t>
            </a:r>
          </a:p>
          <a:p>
            <a:pPr lvl="2"/>
            <a:r>
              <a:rPr lang="en-GB" dirty="0"/>
              <a:t>Labels of tick points</a:t>
            </a:r>
          </a:p>
          <a:p>
            <a:pPr lvl="1"/>
            <a:r>
              <a:rPr lang="en-GB" dirty="0"/>
              <a:t>Scaling of values to figure </a:t>
            </a:r>
            <a:r>
              <a:rPr lang="en-GB" dirty="0" err="1"/>
              <a:t>colormap</a:t>
            </a:r>
            <a:endParaRPr lang="en-GB" dirty="0"/>
          </a:p>
          <a:p>
            <a:pPr lvl="2"/>
            <a:r>
              <a:rPr lang="en-GB" dirty="0"/>
              <a:t>Allows us to cheat at having two </a:t>
            </a:r>
            <a:r>
              <a:rPr lang="en-GB" dirty="0" err="1"/>
              <a:t>colormaps</a:t>
            </a:r>
            <a:r>
              <a:rPr lang="en-GB" dirty="0"/>
              <a:t> in a single figure</a:t>
            </a:r>
          </a:p>
          <a:p>
            <a:pPr lvl="1"/>
            <a:r>
              <a:rPr lang="en-GB" dirty="0"/>
              <a:t>Font sizes of labels, titles etc</a:t>
            </a:r>
          </a:p>
          <a:p>
            <a:r>
              <a:rPr lang="en-GB" dirty="0"/>
              <a:t>See Matlab help for full list of properties</a:t>
            </a:r>
          </a:p>
        </p:txBody>
      </p:sp>
    </p:spTree>
    <p:extLst>
      <p:ext uri="{BB962C8B-B14F-4D97-AF65-F5344CB8AC3E}">
        <p14:creationId xmlns:p14="http://schemas.microsoft.com/office/powerpoint/2010/main" val="2957584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F4C142-3835-3F48-9183-6B2F6A396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09680" cy="8732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Line/image/text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The actual content we see</a:t>
            </a:r>
          </a:p>
          <a:p>
            <a:r>
              <a:rPr lang="en-GB" dirty="0"/>
              <a:t>Created using plot, image, </a:t>
            </a:r>
            <a:r>
              <a:rPr lang="en-GB" dirty="0" err="1"/>
              <a:t>imagesc</a:t>
            </a:r>
            <a:r>
              <a:rPr lang="en-GB" dirty="0"/>
              <a:t>, </a:t>
            </a:r>
            <a:r>
              <a:rPr lang="en-GB" dirty="0" err="1"/>
              <a:t>imshow</a:t>
            </a:r>
            <a:r>
              <a:rPr lang="en-GB" dirty="0"/>
              <a:t> etc</a:t>
            </a:r>
          </a:p>
          <a:p>
            <a:pPr lvl="1"/>
            <a:r>
              <a:rPr lang="en-GB" dirty="0"/>
              <a:t>The ‘primitive’ functions are</a:t>
            </a:r>
          </a:p>
          <a:p>
            <a:pPr lvl="2"/>
            <a:r>
              <a:rPr lang="en-GB" dirty="0"/>
              <a:t>‘line’, ‘image’, ‘text’</a:t>
            </a:r>
          </a:p>
          <a:p>
            <a:pPr lvl="2"/>
            <a:r>
              <a:rPr lang="en-GB" dirty="0"/>
              <a:t>The other functions call these and then set some properties (including those in the parent axes/figure)</a:t>
            </a:r>
          </a:p>
          <a:p>
            <a:pPr lvl="1"/>
            <a:r>
              <a:rPr lang="en-GB" dirty="0"/>
              <a:t>When created are added to the current axes</a:t>
            </a:r>
          </a:p>
          <a:p>
            <a:pPr lvl="2"/>
            <a:r>
              <a:rPr lang="en-GB" dirty="0"/>
              <a:t>This will replace the current contents if ‘hold’ property of axes not set</a:t>
            </a:r>
          </a:p>
          <a:p>
            <a:pPr lvl="1"/>
            <a:r>
              <a:rPr lang="en-GB" dirty="0"/>
              <a:t>If no axes, Matlab will create a new axes</a:t>
            </a:r>
          </a:p>
          <a:p>
            <a:pPr lvl="2"/>
            <a:r>
              <a:rPr lang="en-GB" dirty="0"/>
              <a:t>This in turn may create a new figure</a:t>
            </a:r>
          </a:p>
          <a:p>
            <a:r>
              <a:rPr lang="en-GB" dirty="0"/>
              <a:t>Line objects, generally created using ‘plot’ </a:t>
            </a:r>
          </a:p>
          <a:p>
            <a:pPr lvl="1"/>
            <a:r>
              <a:rPr lang="en-GB" dirty="0"/>
              <a:t>(although we can call ‘line’ directly)</a:t>
            </a:r>
          </a:p>
          <a:p>
            <a:r>
              <a:rPr lang="en-GB" dirty="0"/>
              <a:t>Image objects created using ‘image’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007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C47830-D728-A445-9C40-80E38CCB8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09680" cy="8732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Line series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Coordinates of each line segment</a:t>
            </a:r>
          </a:p>
          <a:p>
            <a:r>
              <a:rPr lang="en-GB" dirty="0"/>
              <a:t>Line </a:t>
            </a:r>
            <a:r>
              <a:rPr lang="en-GB" dirty="0" err="1"/>
              <a:t>color</a:t>
            </a:r>
            <a:endParaRPr lang="en-GB" dirty="0"/>
          </a:p>
          <a:p>
            <a:r>
              <a:rPr lang="en-GB" dirty="0"/>
              <a:t>Line style (or none)</a:t>
            </a:r>
          </a:p>
          <a:p>
            <a:r>
              <a:rPr lang="en-GB" dirty="0"/>
              <a:t>Marker type (or none)</a:t>
            </a:r>
          </a:p>
          <a:p>
            <a:r>
              <a:rPr lang="en-GB" dirty="0"/>
              <a:t>Marker colour, size</a:t>
            </a:r>
          </a:p>
          <a:p>
            <a:r>
              <a:rPr lang="en-GB" dirty="0"/>
              <a:t>See Matlab help for full list of properties</a:t>
            </a:r>
          </a:p>
          <a:p>
            <a:r>
              <a:rPr lang="en-GB" dirty="0"/>
              <a:t>We haven’t covered surfaces (3D plots)</a:t>
            </a:r>
          </a:p>
          <a:p>
            <a:pPr lvl="1"/>
            <a:r>
              <a:rPr lang="en-GB" dirty="0"/>
              <a:t>Can create some fun images</a:t>
            </a:r>
          </a:p>
          <a:p>
            <a:pPr lvl="1"/>
            <a:r>
              <a:rPr lang="en-GB" dirty="0"/>
              <a:t>Search for ‘surf’ or ‘mesh’ to see some examples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8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52FCAC-45E7-D849-BDF4-A8310FD60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09680" cy="8732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GB" sz="3600" dirty="0"/>
              <a:t>How do we manipulate object properties?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We need to introduce a new </a:t>
            </a:r>
            <a:r>
              <a:rPr lang="en-GB" dirty="0" err="1"/>
              <a:t>datatype</a:t>
            </a:r>
            <a:r>
              <a:rPr lang="en-GB" dirty="0"/>
              <a:t>…</a:t>
            </a:r>
          </a:p>
          <a:p>
            <a:pPr lvl="1">
              <a:buNone/>
            </a:pPr>
            <a:r>
              <a:rPr lang="en-GB" dirty="0"/>
              <a:t>… a handle</a:t>
            </a:r>
            <a:endParaRPr lang="en-US" dirty="0"/>
          </a:p>
          <a:p>
            <a:r>
              <a:rPr lang="en-GB" dirty="0"/>
              <a:t>Each object has a unique identifier called a handle</a:t>
            </a:r>
          </a:p>
          <a:p>
            <a:pPr lvl="1"/>
            <a:r>
              <a:rPr lang="en-GB" dirty="0"/>
              <a:t>Look again at the help documentation for ‘plot’</a:t>
            </a:r>
          </a:p>
          <a:p>
            <a:pPr lvl="2"/>
            <a:r>
              <a:rPr lang="en-GB" dirty="0"/>
              <a:t>Note how it returns a handle as output – this is the identifier to the line series object created</a:t>
            </a:r>
          </a:p>
          <a:p>
            <a:pPr lvl="2"/>
            <a:r>
              <a:rPr lang="en-GB" dirty="0"/>
              <a:t>Can take a handle as input – this is the identifier of an axes to which it will be added</a:t>
            </a:r>
          </a:p>
          <a:p>
            <a:pPr lvl="1"/>
            <a:r>
              <a:rPr lang="en-GB" dirty="0"/>
              <a:t>Likewise ‘</a:t>
            </a:r>
            <a:r>
              <a:rPr lang="en-GB" dirty="0">
                <a:solidFill>
                  <a:schemeClr val="accent1"/>
                </a:solidFill>
              </a:rPr>
              <a:t>f = figure</a:t>
            </a:r>
            <a:r>
              <a:rPr lang="en-GB" dirty="0"/>
              <a:t>;’ ‘</a:t>
            </a:r>
            <a:r>
              <a:rPr lang="en-GB" dirty="0">
                <a:solidFill>
                  <a:schemeClr val="accent1"/>
                </a:solidFill>
              </a:rPr>
              <a:t>a = axes</a:t>
            </a:r>
            <a:r>
              <a:rPr lang="en-GB" dirty="0"/>
              <a:t>;’ return handles to the objects we’ve just created</a:t>
            </a:r>
          </a:p>
          <a:p>
            <a:pPr lvl="1"/>
            <a:r>
              <a:rPr lang="en-GB" dirty="0"/>
              <a:t>‘</a:t>
            </a:r>
            <a:r>
              <a:rPr lang="en-GB" dirty="0" err="1">
                <a:solidFill>
                  <a:schemeClr val="accent1"/>
                </a:solidFill>
              </a:rPr>
              <a:t>gca</a:t>
            </a:r>
            <a:r>
              <a:rPr lang="en-GB" dirty="0"/>
              <a:t>’ and ‘</a:t>
            </a:r>
            <a:r>
              <a:rPr lang="en-GB" dirty="0" err="1">
                <a:solidFill>
                  <a:schemeClr val="accent1"/>
                </a:solidFill>
              </a:rPr>
              <a:t>gcf</a:t>
            </a:r>
            <a:r>
              <a:rPr lang="en-GB" dirty="0"/>
              <a:t>’ return the handles to the current axes and figure respectively  </a:t>
            </a:r>
          </a:p>
          <a:p>
            <a:r>
              <a:rPr lang="en-GB" dirty="0"/>
              <a:t>We can use an object’s handle to directly manipulate its properties</a:t>
            </a:r>
          </a:p>
        </p:txBody>
      </p:sp>
    </p:spTree>
    <p:extLst>
      <p:ext uri="{BB962C8B-B14F-4D97-AF65-F5344CB8AC3E}">
        <p14:creationId xmlns:p14="http://schemas.microsoft.com/office/powerpoint/2010/main" val="1321025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Shortcut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A lot of the visual output functions we’ve used so far provide shortcuts to setting object properties</a:t>
            </a:r>
          </a:p>
          <a:p>
            <a:pPr lvl="1"/>
            <a:r>
              <a:rPr lang="en-GB" dirty="0" err="1">
                <a:solidFill>
                  <a:schemeClr val="accent1"/>
                </a:solidFill>
              </a:rPr>
              <a:t>xlabel</a:t>
            </a:r>
            <a:r>
              <a:rPr lang="en-GB" dirty="0">
                <a:solidFill>
                  <a:schemeClr val="accent1"/>
                </a:solidFill>
              </a:rPr>
              <a:t>(‘Time in s’)</a:t>
            </a:r>
            <a:r>
              <a:rPr lang="en-GB" dirty="0"/>
              <a:t>; … </a:t>
            </a:r>
            <a:r>
              <a:rPr lang="en-GB" dirty="0">
                <a:solidFill>
                  <a:schemeClr val="accent1"/>
                </a:solidFill>
              </a:rPr>
              <a:t>set(</a:t>
            </a:r>
            <a:r>
              <a:rPr lang="en-GB" dirty="0" err="1">
                <a:solidFill>
                  <a:schemeClr val="accent1"/>
                </a:solidFill>
              </a:rPr>
              <a:t>gca</a:t>
            </a:r>
            <a:r>
              <a:rPr lang="en-GB" dirty="0">
                <a:solidFill>
                  <a:schemeClr val="accent1"/>
                </a:solidFill>
              </a:rPr>
              <a:t>, ‘</a:t>
            </a:r>
            <a:r>
              <a:rPr lang="en-GB" dirty="0" err="1">
                <a:solidFill>
                  <a:schemeClr val="accent1"/>
                </a:solidFill>
              </a:rPr>
              <a:t>xlabel</a:t>
            </a:r>
            <a:r>
              <a:rPr lang="en-GB" dirty="0">
                <a:solidFill>
                  <a:schemeClr val="accent1"/>
                </a:solidFill>
              </a:rPr>
              <a:t>’, ‘Time in s’);</a:t>
            </a:r>
          </a:p>
          <a:p>
            <a:pPr lvl="1"/>
            <a:r>
              <a:rPr lang="en-GB" dirty="0" err="1">
                <a:solidFill>
                  <a:schemeClr val="accent1"/>
                </a:solidFill>
              </a:rPr>
              <a:t>colormap</a:t>
            </a:r>
            <a:r>
              <a:rPr lang="en-GB" dirty="0">
                <a:solidFill>
                  <a:schemeClr val="accent1"/>
                </a:solidFill>
              </a:rPr>
              <a:t>(jet(256));</a:t>
            </a:r>
            <a:r>
              <a:rPr lang="en-GB" dirty="0"/>
              <a:t>… </a:t>
            </a:r>
            <a:r>
              <a:rPr lang="en-GB" dirty="0">
                <a:solidFill>
                  <a:schemeClr val="accent1"/>
                </a:solidFill>
              </a:rPr>
              <a:t>set(</a:t>
            </a:r>
            <a:r>
              <a:rPr lang="en-GB" dirty="0" err="1">
                <a:solidFill>
                  <a:schemeClr val="accent1"/>
                </a:solidFill>
              </a:rPr>
              <a:t>gcf</a:t>
            </a:r>
            <a:r>
              <a:rPr lang="en-GB" dirty="0">
                <a:solidFill>
                  <a:schemeClr val="accent1"/>
                </a:solidFill>
              </a:rPr>
              <a:t>, ‘</a:t>
            </a:r>
            <a:r>
              <a:rPr lang="en-GB" dirty="0" err="1">
                <a:solidFill>
                  <a:schemeClr val="accent1"/>
                </a:solidFill>
              </a:rPr>
              <a:t>colormap</a:t>
            </a:r>
            <a:r>
              <a:rPr lang="en-GB" dirty="0">
                <a:solidFill>
                  <a:schemeClr val="accent1"/>
                </a:solidFill>
              </a:rPr>
              <a:t>’, jet(256));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axis([x1 x2 y1 y2]);</a:t>
            </a:r>
            <a:r>
              <a:rPr lang="en-GB" dirty="0"/>
              <a:t>… </a:t>
            </a:r>
            <a:r>
              <a:rPr lang="en-GB" dirty="0">
                <a:solidFill>
                  <a:schemeClr val="accent1"/>
                </a:solidFill>
              </a:rPr>
              <a:t>set(</a:t>
            </a:r>
            <a:r>
              <a:rPr lang="en-GB" dirty="0" err="1">
                <a:solidFill>
                  <a:schemeClr val="accent1"/>
                </a:solidFill>
              </a:rPr>
              <a:t>gca</a:t>
            </a:r>
            <a:r>
              <a:rPr lang="en-GB" dirty="0">
                <a:solidFill>
                  <a:schemeClr val="accent1"/>
                </a:solidFill>
              </a:rPr>
              <a:t>, ‘</a:t>
            </a:r>
            <a:r>
              <a:rPr lang="en-GB" dirty="0" err="1">
                <a:solidFill>
                  <a:schemeClr val="accent1"/>
                </a:solidFill>
              </a:rPr>
              <a:t>xlim</a:t>
            </a:r>
            <a:r>
              <a:rPr lang="en-GB" dirty="0">
                <a:solidFill>
                  <a:schemeClr val="accent1"/>
                </a:solidFill>
              </a:rPr>
              <a:t>’, [x1 x2], ‘</a:t>
            </a:r>
            <a:r>
              <a:rPr lang="en-GB" dirty="0" err="1">
                <a:solidFill>
                  <a:schemeClr val="accent1"/>
                </a:solidFill>
              </a:rPr>
              <a:t>ylim</a:t>
            </a:r>
            <a:r>
              <a:rPr lang="en-GB" dirty="0">
                <a:solidFill>
                  <a:schemeClr val="accent1"/>
                </a:solidFill>
              </a:rPr>
              <a:t>’, [y1 y2]);</a:t>
            </a:r>
          </a:p>
          <a:p>
            <a:r>
              <a:rPr lang="en-GB" dirty="0"/>
              <a:t>We can set multiple properties at once, in any order</a:t>
            </a:r>
          </a:p>
          <a:p>
            <a:pPr lvl="1"/>
            <a:r>
              <a:rPr lang="en-GB" dirty="0"/>
              <a:t>Remember the name/value pairs input from week 1?</a:t>
            </a:r>
          </a:p>
          <a:p>
            <a:r>
              <a:rPr lang="en-GB" dirty="0"/>
              <a:t>We can also use ‘</a:t>
            </a:r>
            <a:r>
              <a:rPr lang="en-GB" dirty="0">
                <a:solidFill>
                  <a:schemeClr val="accent1"/>
                </a:solidFill>
              </a:rPr>
              <a:t>get</a:t>
            </a:r>
            <a:r>
              <a:rPr lang="en-GB" dirty="0"/>
              <a:t>’ to retrieve the current value of any property</a:t>
            </a:r>
          </a:p>
          <a:p>
            <a:r>
              <a:rPr lang="en-GB" dirty="0"/>
              <a:t>See </a:t>
            </a:r>
            <a:r>
              <a:rPr lang="en-GB" dirty="0" err="1"/>
              <a:t>handles.m</a:t>
            </a:r>
            <a:r>
              <a:rPr lang="en-GB" dirty="0"/>
              <a:t> for more examples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060A15-E537-E94C-A6D4-AF1D2AF18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09680" cy="87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827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Handles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Handles are unique identifier to object</a:t>
            </a:r>
          </a:p>
          <a:p>
            <a:pPr lvl="1"/>
            <a:r>
              <a:rPr lang="en-GB" sz="2400" dirty="0"/>
              <a:t>Image, line, text objects belong to…</a:t>
            </a:r>
          </a:p>
          <a:p>
            <a:pPr lvl="1">
              <a:buNone/>
            </a:pPr>
            <a:r>
              <a:rPr lang="en-GB" sz="2400" dirty="0"/>
              <a:t>… axes objects, which belong to…</a:t>
            </a:r>
          </a:p>
          <a:p>
            <a:pPr lvl="1">
              <a:buNone/>
            </a:pPr>
            <a:r>
              <a:rPr lang="en-GB" sz="2400" dirty="0"/>
              <a:t>…figure objects</a:t>
            </a:r>
          </a:p>
          <a:p>
            <a:r>
              <a:rPr lang="en-GB" sz="2800" dirty="0"/>
              <a:t>Use ‘set’, ‘get’ to manipulate properties</a:t>
            </a:r>
          </a:p>
          <a:p>
            <a:r>
              <a:rPr lang="en-GB" sz="2800" dirty="0"/>
              <a:t>Use help menu to explore properties of each object type</a:t>
            </a:r>
          </a:p>
          <a:p>
            <a:r>
              <a:rPr lang="en-GB" sz="2800" dirty="0"/>
              <a:t>Python doesn’t need something special to do this, because everything is an object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F33FBA-643D-1744-98AD-0B720321F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09680" cy="87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01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Saving plots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Can use ‘Save as’ from file menu</a:t>
            </a:r>
          </a:p>
          <a:p>
            <a:r>
              <a:rPr lang="en-GB" dirty="0"/>
              <a:t>Or function ‘</a:t>
            </a:r>
            <a:r>
              <a:rPr lang="en-GB" dirty="0" err="1">
                <a:solidFill>
                  <a:schemeClr val="accent1"/>
                </a:solidFill>
              </a:rPr>
              <a:t>saveas</a:t>
            </a:r>
            <a:r>
              <a:rPr lang="en-GB" dirty="0">
                <a:solidFill>
                  <a:schemeClr val="accent1"/>
                </a:solidFill>
              </a:rPr>
              <a:t>(f1, ‘filename’);</a:t>
            </a:r>
          </a:p>
          <a:p>
            <a:r>
              <a:rPr lang="en-GB" dirty="0"/>
              <a:t>Often helpful to set some of the figure properties first</a:t>
            </a:r>
          </a:p>
          <a:p>
            <a:pPr lvl="1"/>
            <a:r>
              <a:rPr lang="en-GB" dirty="0" err="1"/>
              <a:t>PaperSize</a:t>
            </a:r>
            <a:r>
              <a:rPr lang="en-GB" dirty="0"/>
              <a:t>, </a:t>
            </a:r>
            <a:r>
              <a:rPr lang="en-GB" dirty="0" err="1"/>
              <a:t>PaperPosition</a:t>
            </a:r>
            <a:r>
              <a:rPr lang="en-GB" dirty="0"/>
              <a:t> etc.</a:t>
            </a:r>
          </a:p>
          <a:p>
            <a:pPr lvl="1"/>
            <a:r>
              <a:rPr lang="en-GB" dirty="0"/>
              <a:t>Non-compressing formats tend to look nicer</a:t>
            </a:r>
          </a:p>
          <a:p>
            <a:pPr lvl="2"/>
            <a:r>
              <a:rPr lang="en-GB" dirty="0"/>
              <a:t>Avoid </a:t>
            </a:r>
            <a:r>
              <a:rPr lang="en-GB" dirty="0" err="1"/>
              <a:t>jpg’s</a:t>
            </a:r>
            <a:endParaRPr lang="en-GB" dirty="0"/>
          </a:p>
          <a:p>
            <a:pPr lvl="1"/>
            <a:r>
              <a:rPr lang="en-GB" dirty="0"/>
              <a:t>Vector formats (</a:t>
            </a:r>
            <a:r>
              <a:rPr lang="en-GB" dirty="0" err="1"/>
              <a:t>pdf</a:t>
            </a:r>
            <a:r>
              <a:rPr lang="en-GB" dirty="0"/>
              <a:t>, </a:t>
            </a:r>
            <a:r>
              <a:rPr lang="en-GB" dirty="0" err="1"/>
              <a:t>eps</a:t>
            </a:r>
            <a:r>
              <a:rPr lang="en-GB" dirty="0"/>
              <a:t>, etc. allow infinite zooming when included in reports)</a:t>
            </a:r>
          </a:p>
          <a:p>
            <a:r>
              <a:rPr lang="en-GB" dirty="0"/>
              <a:t>Also helps to configure line width and marker size and font size</a:t>
            </a:r>
          </a:p>
          <a:p>
            <a:r>
              <a:rPr lang="en-GB" dirty="0"/>
              <a:t>Can also use copy figure from menu and paste directly in Word/PowerPoint etc.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B6EB84-C8A2-4440-B5E0-51F2A1483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09680" cy="87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2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C38AD-ECCC-7944-A35B-0176456AC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tips…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71433-8174-B941-842F-B11841451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42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EADDFA-0367-174C-959A-D5F806785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745" y="3939"/>
            <a:ext cx="2790255" cy="9424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Creating visual output in </a:t>
            </a:r>
            <a:r>
              <a:rPr lang="en-GB" dirty="0" err="1"/>
              <a:t>Matlab</a:t>
            </a:r>
            <a:endParaRPr lang="en-GB" dirty="0"/>
          </a:p>
          <a:p>
            <a:pPr lvl="1"/>
            <a:r>
              <a:rPr lang="en-GB" dirty="0"/>
              <a:t>Sorry, haven’t included the python equivalents</a:t>
            </a:r>
          </a:p>
          <a:p>
            <a:pPr lvl="1"/>
            <a:r>
              <a:rPr lang="en-GB" dirty="0"/>
              <a:t>But remember, matplotlib is based on </a:t>
            </a:r>
            <a:r>
              <a:rPr lang="en-GB" dirty="0" err="1"/>
              <a:t>Matlab</a:t>
            </a:r>
            <a:r>
              <a:rPr lang="en-GB" dirty="0"/>
              <a:t>…</a:t>
            </a:r>
          </a:p>
          <a:p>
            <a:pPr lvl="1"/>
            <a:r>
              <a:rPr lang="en-GB" dirty="0"/>
              <a:t>See https://</a:t>
            </a:r>
            <a:r>
              <a:rPr lang="en-GB" dirty="0" err="1"/>
              <a:t>matplotlib.org</a:t>
            </a:r>
            <a:r>
              <a:rPr lang="en-GB" dirty="0"/>
              <a:t>/</a:t>
            </a:r>
          </a:p>
          <a:p>
            <a:r>
              <a:rPr lang="en-GB" dirty="0"/>
              <a:t>Write code that’s easy to read – you’ll thank yourselves later!</a:t>
            </a:r>
          </a:p>
          <a:p>
            <a:r>
              <a:rPr lang="en-GB" dirty="0"/>
              <a:t>Pay attention to code hints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346249-83B9-0147-B7EB-DF28CF4AD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09680" cy="87324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Readable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What code you write determines how a program works</a:t>
            </a:r>
          </a:p>
          <a:p>
            <a:r>
              <a:rPr lang="en-GB" sz="2800" dirty="0"/>
              <a:t>How you write it determines how easy it is for you (anyone else) to understand it</a:t>
            </a:r>
          </a:p>
          <a:p>
            <a:r>
              <a:rPr lang="en-GB" sz="2800" dirty="0"/>
              <a:t>Think of it like your handwriting…</a:t>
            </a:r>
          </a:p>
          <a:p>
            <a:pPr>
              <a:buNone/>
            </a:pPr>
            <a:r>
              <a:rPr lang="en-GB" sz="2800" dirty="0"/>
              <a:t>	… it’s no use making notes in a lecture if when you come to revise from them you can’t read your own handwriting or remember what any of your abbreviations mean!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189A04-ABD9-4049-8BE5-A95E42865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09680" cy="8732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E36804-9041-3645-8A72-CD6AC1F1E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745" y="3939"/>
            <a:ext cx="2790255" cy="94246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Readable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/>
          </a:bodyPr>
          <a:lstStyle/>
          <a:p>
            <a:r>
              <a:rPr lang="en-GB" dirty="0"/>
              <a:t>Expressive variables names</a:t>
            </a:r>
          </a:p>
          <a:p>
            <a:pPr lvl="1"/>
            <a:r>
              <a:rPr lang="en-GB" dirty="0"/>
              <a:t>Describe what a variable is, use ‘_’ or CamelCase to separate words</a:t>
            </a:r>
          </a:p>
          <a:p>
            <a:pPr lvl="2"/>
            <a:r>
              <a:rPr lang="en-GB" dirty="0"/>
              <a:t>E.g. </a:t>
            </a:r>
            <a:r>
              <a:rPr lang="en-GB" dirty="0" err="1"/>
              <a:t>find_max</a:t>
            </a:r>
            <a:r>
              <a:rPr lang="en-GB" dirty="0"/>
              <a:t> or </a:t>
            </a:r>
            <a:r>
              <a:rPr lang="en-GB" dirty="0" err="1"/>
              <a:t>findMax</a:t>
            </a:r>
            <a:endParaRPr lang="en-GB" dirty="0"/>
          </a:p>
          <a:p>
            <a:pPr lvl="1"/>
            <a:r>
              <a:rPr lang="en-GB" dirty="0"/>
              <a:t>For loop counters use “</a:t>
            </a:r>
            <a:r>
              <a:rPr lang="en-GB" dirty="0" err="1"/>
              <a:t>i_name</a:t>
            </a:r>
            <a:r>
              <a:rPr lang="en-GB" dirty="0"/>
              <a:t>” where name is what your looping through</a:t>
            </a:r>
          </a:p>
          <a:p>
            <a:pPr lvl="2"/>
            <a:r>
              <a:rPr lang="en-GB" dirty="0"/>
              <a:t>E.g. </a:t>
            </a:r>
            <a:r>
              <a:rPr lang="en-GB" dirty="0" err="1"/>
              <a:t>i_row</a:t>
            </a:r>
            <a:r>
              <a:rPr lang="en-GB" dirty="0"/>
              <a:t>, </a:t>
            </a:r>
            <a:r>
              <a:rPr lang="en-GB" dirty="0" err="1"/>
              <a:t>i_col</a:t>
            </a:r>
            <a:r>
              <a:rPr lang="en-GB" dirty="0"/>
              <a:t>, </a:t>
            </a:r>
            <a:r>
              <a:rPr lang="en-GB" dirty="0" err="1"/>
              <a:t>i_im</a:t>
            </a:r>
            <a:r>
              <a:rPr lang="en-GB" dirty="0"/>
              <a:t> etc.</a:t>
            </a:r>
          </a:p>
          <a:p>
            <a:pPr lvl="1"/>
            <a:r>
              <a:rPr lang="en-GB" dirty="0"/>
              <a:t>Makes it much less likely you accidently reuse a variable name</a:t>
            </a:r>
          </a:p>
          <a:p>
            <a:pPr lvl="2"/>
            <a:r>
              <a:rPr lang="en-GB" dirty="0"/>
              <a:t>E.g. you use ‘r’ for row, then later use ‘r’ for radius, then try and reuse ‘r’ as a row index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44F691-1869-2B4A-A422-B2EA194B8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745" y="3939"/>
            <a:ext cx="2790255" cy="9424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21896B-40D1-A54C-87BD-600EC6364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09680" cy="87324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Readable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rgbClr val="00B050"/>
                </a:solidFill>
              </a:rPr>
              <a:t>Comments #, %</a:t>
            </a:r>
          </a:p>
          <a:p>
            <a:pPr lvl="1"/>
            <a:r>
              <a:rPr lang="en-GB" dirty="0"/>
              <a:t>At start of function, describe function purpose, use, and its inputs/outputs</a:t>
            </a:r>
          </a:p>
          <a:p>
            <a:pPr lvl="1"/>
            <a:r>
              <a:rPr lang="en-GB" dirty="0"/>
              <a:t>Every few lines to describe what you’re doing</a:t>
            </a:r>
          </a:p>
          <a:p>
            <a:pPr lvl="1"/>
            <a:r>
              <a:rPr lang="en-GB" dirty="0"/>
              <a:t>Before major blocks of code to describe the general purpose of the next section</a:t>
            </a:r>
          </a:p>
          <a:p>
            <a:pPr lvl="1"/>
            <a:endParaRPr lang="en-GB" dirty="0"/>
          </a:p>
          <a:p>
            <a:r>
              <a:rPr lang="en-GB" dirty="0"/>
              <a:t>Nesting loops, if clauses</a:t>
            </a:r>
          </a:p>
          <a:p>
            <a:pPr lvl="1"/>
            <a:r>
              <a:rPr lang="en-GB" dirty="0"/>
              <a:t>No excuses, the editor does this for you!</a:t>
            </a:r>
          </a:p>
          <a:p>
            <a:pPr lvl="1"/>
            <a:r>
              <a:rPr lang="en-GB" dirty="0"/>
              <a:t>Required in python</a:t>
            </a:r>
          </a:p>
          <a:p>
            <a:pPr lvl="1"/>
            <a:endParaRPr lang="en-GB" dirty="0"/>
          </a:p>
          <a:p>
            <a:r>
              <a:rPr lang="en-GB" dirty="0"/>
              <a:t>See local maxima example in ‘</a:t>
            </a:r>
            <a:r>
              <a:rPr lang="en-GB" dirty="0" err="1"/>
              <a:t>programming_tips.m</a:t>
            </a:r>
            <a:r>
              <a:rPr lang="en-GB" dirty="0"/>
              <a:t>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44F691-1869-2B4A-A422-B2EA194B8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745" y="3939"/>
            <a:ext cx="2790255" cy="9424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21896B-40D1-A54C-87BD-600EC6364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09680" cy="87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95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18172F-B689-C847-89B0-F0DF5E607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745" y="3939"/>
            <a:ext cx="2790255" cy="9424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Efficient code -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In loops, check only calculations that vary on each iteration are inside the loop</a:t>
            </a:r>
          </a:p>
          <a:p>
            <a:r>
              <a:rPr lang="en-GB" dirty="0"/>
              <a:t>If applying some transformation to a large array, then taking, min, max, mean etc. see if </a:t>
            </a:r>
            <a:r>
              <a:rPr lang="en-GB"/>
              <a:t>you can apply </a:t>
            </a:r>
            <a:r>
              <a:rPr lang="en-GB" dirty="0"/>
              <a:t>the transformation afterwards</a:t>
            </a:r>
          </a:p>
          <a:p>
            <a:pPr lvl="1"/>
            <a:r>
              <a:rPr lang="en-GB" dirty="0"/>
              <a:t>A = rand(1024);</a:t>
            </a:r>
          </a:p>
          <a:p>
            <a:pPr lvl="1"/>
            <a:r>
              <a:rPr lang="en-GB" dirty="0"/>
              <a:t>A_max2a = max(</a:t>
            </a:r>
            <a:r>
              <a:rPr lang="en-GB" dirty="0" err="1"/>
              <a:t>sqrt</a:t>
            </a:r>
            <a:r>
              <a:rPr lang="en-GB" dirty="0"/>
              <a:t>(A(</a:t>
            </a:r>
            <a:r>
              <a:rPr lang="en-GB" dirty="0">
                <a:sym typeface="Wingdings" pitchFamily="2" charset="2"/>
              </a:rPr>
              <a:t>:)</a:t>
            </a:r>
            <a:r>
              <a:rPr lang="en-GB" dirty="0"/>
              <a:t>)); </a:t>
            </a:r>
          </a:p>
          <a:p>
            <a:pPr lvl="2"/>
            <a:r>
              <a:rPr lang="en-GB" dirty="0"/>
              <a:t>Computes square root of 1 million values, then takes max</a:t>
            </a:r>
          </a:p>
          <a:p>
            <a:pPr lvl="1"/>
            <a:r>
              <a:rPr lang="en-GB" dirty="0"/>
              <a:t>A_max2b = </a:t>
            </a:r>
            <a:r>
              <a:rPr lang="en-GB" dirty="0" err="1"/>
              <a:t>sqrt</a:t>
            </a:r>
            <a:r>
              <a:rPr lang="en-GB" dirty="0"/>
              <a:t>(max(A(</a:t>
            </a:r>
            <a:r>
              <a:rPr lang="en-GB" dirty="0">
                <a:sym typeface="Wingdings" pitchFamily="2" charset="2"/>
              </a:rPr>
              <a:t>:)</a:t>
            </a:r>
            <a:r>
              <a:rPr lang="en-GB" dirty="0"/>
              <a:t>));</a:t>
            </a:r>
          </a:p>
          <a:p>
            <a:pPr lvl="2"/>
            <a:r>
              <a:rPr lang="en-GB" dirty="0"/>
              <a:t>Takes max, then computes square root on 1 value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99362F-0FEA-4E4D-9985-3B4D41AF5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09680" cy="87324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4337F0-2B42-0549-A518-AE7CF5243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407" y="4077072"/>
            <a:ext cx="2790255" cy="9424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BCC0A6-83B6-E74E-BF38-73BB683D7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09680" cy="8732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Efficient code – checking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If code is running slow we want to know why</a:t>
            </a:r>
          </a:p>
          <a:p>
            <a:r>
              <a:rPr lang="en-GB" dirty="0"/>
              <a:t>The functions </a:t>
            </a:r>
            <a:r>
              <a:rPr lang="en-GB" dirty="0">
                <a:solidFill>
                  <a:schemeClr val="accent1"/>
                </a:solidFill>
              </a:rPr>
              <a:t>tic</a:t>
            </a:r>
            <a:r>
              <a:rPr lang="en-GB" dirty="0"/>
              <a:t> and </a:t>
            </a:r>
            <a:r>
              <a:rPr lang="en-GB" dirty="0" err="1">
                <a:solidFill>
                  <a:schemeClr val="accent1"/>
                </a:solidFill>
              </a:rPr>
              <a:t>toc</a:t>
            </a:r>
            <a:r>
              <a:rPr lang="en-GB" dirty="0"/>
              <a:t> give us a quick way to check execution time</a:t>
            </a:r>
          </a:p>
          <a:p>
            <a:r>
              <a:rPr lang="en-GB" dirty="0"/>
              <a:t>For a more complete assessment we can use </a:t>
            </a:r>
            <a:r>
              <a:rPr lang="en-GB" dirty="0" err="1"/>
              <a:t>Matlab’s</a:t>
            </a:r>
            <a:r>
              <a:rPr lang="en-GB" dirty="0"/>
              <a:t> time profiler</a:t>
            </a:r>
          </a:p>
          <a:p>
            <a:r>
              <a:rPr lang="en-GB" dirty="0"/>
              <a:t>See example in ‘</a:t>
            </a:r>
            <a:r>
              <a:rPr lang="en-GB" dirty="0" err="1"/>
              <a:t>programming_tips.m</a:t>
            </a:r>
            <a:r>
              <a:rPr lang="en-GB" dirty="0"/>
              <a:t>’</a:t>
            </a:r>
          </a:p>
          <a:p>
            <a:r>
              <a:rPr lang="en-GB" dirty="0"/>
              <a:t>For python see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import time</a:t>
            </a:r>
          </a:p>
          <a:p>
            <a:pPr lvl="1"/>
            <a:r>
              <a:rPr lang="en-GB" dirty="0" err="1">
                <a:solidFill>
                  <a:schemeClr val="accent1"/>
                </a:solidFill>
              </a:rPr>
              <a:t>timeit</a:t>
            </a:r>
            <a:r>
              <a:rPr lang="en-GB" dirty="0"/>
              <a:t> </a:t>
            </a:r>
            <a:r>
              <a:rPr lang="en-GB" dirty="0">
                <a:hlinkClick r:id="rId4"/>
              </a:rPr>
              <a:t>https://docs.python.org/3/library/timeit.html</a:t>
            </a:r>
            <a:endParaRPr lang="en-GB" dirty="0"/>
          </a:p>
          <a:p>
            <a:pPr lvl="1"/>
            <a:r>
              <a:rPr lang="en-GB" dirty="0"/>
              <a:t>Profiling </a:t>
            </a:r>
            <a:r>
              <a:rPr lang="en-GB" dirty="0">
                <a:hlinkClick r:id="rId5"/>
              </a:rPr>
              <a:t>https://docs.python.org/3/library/profile.html</a:t>
            </a:r>
            <a:endParaRPr lang="en-GB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065DE9-2FBA-1D40-9B35-9987A941F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745" y="3939"/>
            <a:ext cx="2790255" cy="9424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923529-C423-AE44-80B4-36A2305CC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09680" cy="8732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Separating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Always a judgement call</a:t>
            </a:r>
          </a:p>
          <a:p>
            <a:r>
              <a:rPr lang="en-GB" dirty="0"/>
              <a:t>Better to favour shorter functions</a:t>
            </a:r>
          </a:p>
          <a:p>
            <a:pPr lvl="1"/>
            <a:r>
              <a:rPr lang="en-GB" dirty="0"/>
              <a:t>Do one thing well!</a:t>
            </a:r>
          </a:p>
          <a:p>
            <a:r>
              <a:rPr lang="en-GB" dirty="0"/>
              <a:t>A good tip:</a:t>
            </a:r>
          </a:p>
          <a:p>
            <a:pPr marL="0" indent="0">
              <a:buNone/>
            </a:pPr>
            <a:r>
              <a:rPr lang="en-GB" dirty="0"/>
              <a:t>	If ever you find yourself copying code between functions/scripts, you probably want to create a new function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D4B40-3CDF-184B-97D4-DF813BB0A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tip…</a:t>
            </a:r>
          </a:p>
        </p:txBody>
      </p:sp>
    </p:spTree>
    <p:extLst>
      <p:ext uri="{BB962C8B-B14F-4D97-AF65-F5344CB8AC3E}">
        <p14:creationId xmlns:p14="http://schemas.microsoft.com/office/powerpoint/2010/main" val="7086621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23FBF-04C8-EF4C-A709-C23419D8A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readable code!!</a:t>
            </a:r>
          </a:p>
        </p:txBody>
      </p:sp>
    </p:spTree>
    <p:extLst>
      <p:ext uri="{BB962C8B-B14F-4D97-AF65-F5344CB8AC3E}">
        <p14:creationId xmlns:p14="http://schemas.microsoft.com/office/powerpoint/2010/main" val="1162423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24A883-979C-4946-8AAD-6E105AE5A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10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Plotting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We’ve already looked at the ‘plot’  function</a:t>
            </a:r>
          </a:p>
          <a:p>
            <a:r>
              <a:rPr lang="en-GB" dirty="0"/>
              <a:t>Let’s explore in more detail</a:t>
            </a:r>
          </a:p>
          <a:p>
            <a:pPr lvl="1"/>
            <a:r>
              <a:rPr lang="en-GB" dirty="0"/>
              <a:t>Plotting lines (‘-’, ‘--’, ‘-.’)</a:t>
            </a:r>
          </a:p>
          <a:p>
            <a:pPr lvl="1"/>
            <a:r>
              <a:rPr lang="en-GB" dirty="0"/>
              <a:t>Plotting markers (‘x’, ‘+’, ‘^’, ‘v’, ‘s’, ‘o’, ‘*’)</a:t>
            </a:r>
          </a:p>
          <a:p>
            <a:pPr lvl="1"/>
            <a:r>
              <a:rPr lang="en-GB" dirty="0"/>
              <a:t>Using hold to add multiple plots to a set of axes</a:t>
            </a:r>
          </a:p>
          <a:p>
            <a:pPr lvl="2"/>
            <a:r>
              <a:rPr lang="en-GB" dirty="0"/>
              <a:t>hold on, hold off, hold all</a:t>
            </a:r>
          </a:p>
          <a:p>
            <a:pPr lvl="1"/>
            <a:r>
              <a:rPr lang="en-GB" dirty="0"/>
              <a:t>Adding titles, axes labels</a:t>
            </a:r>
          </a:p>
          <a:p>
            <a:pPr lvl="1"/>
            <a:r>
              <a:rPr lang="en-GB" dirty="0"/>
              <a:t>Adding a legend</a:t>
            </a:r>
            <a:endParaRPr lang="en-US" dirty="0"/>
          </a:p>
          <a:p>
            <a:r>
              <a:rPr lang="en-GB" dirty="0"/>
              <a:t>See examples in ‘</a:t>
            </a:r>
            <a:r>
              <a:rPr lang="en-GB" dirty="0" err="1"/>
              <a:t>plotting_data.m</a:t>
            </a:r>
            <a:r>
              <a:rPr lang="en-GB" dirty="0"/>
              <a:t>’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326FB8-D250-974C-8C6D-E4A7E89C5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09680" cy="87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24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41F111-8953-3845-8B92-58059508C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745" y="3939"/>
            <a:ext cx="2790255" cy="9424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Displaying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 image can either be</a:t>
            </a:r>
          </a:p>
          <a:p>
            <a:pPr lvl="1"/>
            <a:r>
              <a:rPr lang="en-GB" dirty="0"/>
              <a:t>A 2D array</a:t>
            </a:r>
          </a:p>
          <a:p>
            <a:pPr lvl="2"/>
            <a:r>
              <a:rPr lang="en-GB" dirty="0"/>
              <a:t>Use a ‘</a:t>
            </a:r>
            <a:r>
              <a:rPr lang="en-GB" dirty="0" err="1"/>
              <a:t>colormap</a:t>
            </a:r>
            <a:r>
              <a:rPr lang="en-GB" dirty="0"/>
              <a:t>’ to define how values are displayed as </a:t>
            </a:r>
            <a:r>
              <a:rPr lang="en-GB" dirty="0" err="1"/>
              <a:t>colors</a:t>
            </a:r>
            <a:endParaRPr lang="en-GB" dirty="0"/>
          </a:p>
          <a:p>
            <a:pPr lvl="1"/>
            <a:r>
              <a:rPr lang="en-GB" dirty="0"/>
              <a:t>An n x m x 3 array</a:t>
            </a:r>
          </a:p>
          <a:p>
            <a:pPr lvl="2"/>
            <a:r>
              <a:rPr lang="en-GB" dirty="0"/>
              <a:t>Each ‘slice’ is interpreted as red, green, blue channel</a:t>
            </a:r>
          </a:p>
          <a:p>
            <a:pPr lvl="2"/>
            <a:r>
              <a:rPr lang="en-GB" dirty="0"/>
              <a:t>If, double, values must lie in range [0, 1]</a:t>
            </a:r>
          </a:p>
          <a:p>
            <a:pPr lvl="2"/>
            <a:r>
              <a:rPr lang="en-GB" dirty="0"/>
              <a:t>If, uint8, values must lie in range [0, 255]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61C44C-5BB3-CD42-B6A7-ABDBCD140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09680" cy="87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06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C2BCE7-E116-5A47-9B6D-0F270DD38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09680" cy="8732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 main image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68052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accent1"/>
                </a:solidFill>
              </a:rPr>
              <a:t>image(</a:t>
            </a:r>
            <a:r>
              <a:rPr lang="en-GB" dirty="0" err="1">
                <a:solidFill>
                  <a:schemeClr val="accent1"/>
                </a:solidFill>
              </a:rPr>
              <a:t>img</a:t>
            </a:r>
            <a:r>
              <a:rPr lang="en-GB" dirty="0">
                <a:solidFill>
                  <a:schemeClr val="accent1"/>
                </a:solidFill>
              </a:rPr>
              <a:t>);</a:t>
            </a:r>
          </a:p>
          <a:p>
            <a:pPr marL="914400" lvl="1" indent="-514350"/>
            <a:r>
              <a:rPr lang="en-GB" dirty="0"/>
              <a:t>Use default </a:t>
            </a:r>
            <a:r>
              <a:rPr lang="en-GB" dirty="0" err="1"/>
              <a:t>colormap</a:t>
            </a:r>
            <a:r>
              <a:rPr lang="en-GB" dirty="0"/>
              <a:t> ‘jet’ with 256 colours</a:t>
            </a:r>
          </a:p>
          <a:p>
            <a:pPr marL="914400" lvl="1" indent="-514350"/>
            <a:r>
              <a:rPr lang="en-GB" dirty="0"/>
              <a:t>Assumes intensity scale from 0 to 255</a:t>
            </a:r>
          </a:p>
          <a:p>
            <a:pPr marL="914400" lvl="1" indent="-514350"/>
            <a:r>
              <a:rPr lang="en-GB" dirty="0"/>
              <a:t>Resizes figure in each direction to fit available space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>
                <a:solidFill>
                  <a:schemeClr val="accent1"/>
                </a:solidFill>
              </a:rPr>
              <a:t>imagesc</a:t>
            </a:r>
            <a:r>
              <a:rPr lang="en-GB" dirty="0">
                <a:solidFill>
                  <a:schemeClr val="accent1"/>
                </a:solidFill>
              </a:rPr>
              <a:t>(</a:t>
            </a:r>
            <a:r>
              <a:rPr lang="en-GB" dirty="0" err="1">
                <a:solidFill>
                  <a:schemeClr val="accent1"/>
                </a:solidFill>
              </a:rPr>
              <a:t>img</a:t>
            </a:r>
            <a:r>
              <a:rPr lang="en-GB" dirty="0">
                <a:solidFill>
                  <a:schemeClr val="accent1"/>
                </a:solidFill>
              </a:rPr>
              <a:t>);</a:t>
            </a:r>
          </a:p>
          <a:p>
            <a:pPr marL="914400" lvl="1" indent="-514350"/>
            <a:r>
              <a:rPr lang="en-GB" dirty="0"/>
              <a:t>Scales image values to fill </a:t>
            </a:r>
            <a:r>
              <a:rPr lang="en-GB" dirty="0" err="1"/>
              <a:t>colormap</a:t>
            </a:r>
            <a:endParaRPr lang="en-GB" dirty="0"/>
          </a:p>
          <a:p>
            <a:pPr marL="1314450" lvl="2" indent="-514350"/>
            <a:r>
              <a:rPr lang="en-GB" dirty="0"/>
              <a:t>I.e. uses intensity scale from min(A(</a:t>
            </a:r>
            <a:r>
              <a:rPr lang="en-GB" dirty="0">
                <a:sym typeface="Wingdings" pitchFamily="2" charset="2"/>
              </a:rPr>
              <a:t>:)) to max(A(:))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>
                <a:solidFill>
                  <a:schemeClr val="accent1"/>
                </a:solidFill>
                <a:sym typeface="Wingdings" pitchFamily="2" charset="2"/>
              </a:rPr>
              <a:t>imshow</a:t>
            </a:r>
            <a:r>
              <a:rPr lang="en-GB" dirty="0">
                <a:solidFill>
                  <a:schemeClr val="accent1"/>
                </a:solidFill>
                <a:sym typeface="Wingdings" pitchFamily="2" charset="2"/>
              </a:rPr>
              <a:t>(</a:t>
            </a:r>
            <a:r>
              <a:rPr lang="en-GB" dirty="0" err="1">
                <a:solidFill>
                  <a:schemeClr val="accent1"/>
                </a:solidFill>
                <a:sym typeface="Wingdings" pitchFamily="2" charset="2"/>
              </a:rPr>
              <a:t>img</a:t>
            </a:r>
            <a:r>
              <a:rPr lang="en-GB" dirty="0">
                <a:solidFill>
                  <a:schemeClr val="accent1"/>
                </a:solidFill>
                <a:sym typeface="Wingdings" pitchFamily="2" charset="2"/>
              </a:rPr>
              <a:t>);</a:t>
            </a:r>
          </a:p>
          <a:p>
            <a:pPr marL="914400" lvl="1" indent="-514350"/>
            <a:r>
              <a:rPr lang="en-GB" dirty="0">
                <a:sym typeface="Wingdings" pitchFamily="2" charset="2"/>
              </a:rPr>
              <a:t>Maintains aspect ratio of image</a:t>
            </a:r>
          </a:p>
          <a:p>
            <a:pPr marL="914400" lvl="1" indent="-514350"/>
            <a:r>
              <a:rPr lang="en-GB" dirty="0">
                <a:sym typeface="Wingdings" pitchFamily="2" charset="2"/>
              </a:rPr>
              <a:t>Uses default </a:t>
            </a:r>
            <a:r>
              <a:rPr lang="en-GB" dirty="0" err="1">
                <a:sym typeface="Wingdings" pitchFamily="2" charset="2"/>
              </a:rPr>
              <a:t>colormap</a:t>
            </a:r>
            <a:r>
              <a:rPr lang="en-GB" dirty="0">
                <a:sym typeface="Wingdings" pitchFamily="2" charset="2"/>
              </a:rPr>
              <a:t> ‘gray’ with 256 colours</a:t>
            </a:r>
          </a:p>
          <a:p>
            <a:pPr marL="914400" lvl="1" indent="-514350"/>
            <a:r>
              <a:rPr lang="en-GB" dirty="0">
                <a:sym typeface="Wingdings" pitchFamily="2" charset="2"/>
              </a:rPr>
              <a:t>Scales image based on data type</a:t>
            </a:r>
          </a:p>
          <a:p>
            <a:pPr marL="1314450" lvl="2" indent="-514350"/>
            <a:r>
              <a:rPr lang="en-GB" dirty="0">
                <a:sym typeface="Wingdings" pitchFamily="2" charset="2"/>
              </a:rPr>
              <a:t>If double, assumes scale [0, 1]</a:t>
            </a:r>
          </a:p>
          <a:p>
            <a:pPr marL="1314450" lvl="2" indent="-514350"/>
            <a:r>
              <a:rPr lang="en-GB" dirty="0">
                <a:sym typeface="Wingdings" pitchFamily="2" charset="2"/>
              </a:rPr>
              <a:t>If uint8, assumes scale [0, 255]</a:t>
            </a:r>
          </a:p>
          <a:p>
            <a:pPr marL="1314450" lvl="2" indent="-514350"/>
            <a:endParaRPr lang="en-GB" dirty="0">
              <a:sym typeface="Wingdings" pitchFamily="2" charset="2"/>
            </a:endParaRPr>
          </a:p>
          <a:p>
            <a:pPr marL="514350" indent="-514350"/>
            <a:r>
              <a:rPr lang="en-GB" dirty="0">
                <a:sym typeface="Wingdings" pitchFamily="2" charset="2"/>
              </a:rPr>
              <a:t>See examples in ‘</a:t>
            </a:r>
            <a:r>
              <a:rPr lang="en-GB" dirty="0" err="1">
                <a:sym typeface="Wingdings" pitchFamily="2" charset="2"/>
              </a:rPr>
              <a:t>displaying_images.m</a:t>
            </a:r>
            <a:r>
              <a:rPr lang="en-GB" dirty="0">
                <a:sym typeface="Wingdings" pitchFamily="2" charset="2"/>
              </a:rPr>
              <a:t>’</a:t>
            </a:r>
          </a:p>
          <a:p>
            <a:pPr marL="914400" lvl="1" indent="-5143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349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DF5F02-8841-9D4D-BD07-591E88D43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09680" cy="8732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09EB3D-55D0-CC43-B02B-8D185A51B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745" y="3939"/>
            <a:ext cx="2790255" cy="9424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Plotting on top of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Of course, we can mix the plotting and image functions</a:t>
            </a:r>
          </a:p>
          <a:p>
            <a:pPr lvl="1"/>
            <a:r>
              <a:rPr lang="en-GB" dirty="0"/>
              <a:t>Annotate images</a:t>
            </a:r>
          </a:p>
          <a:p>
            <a:pPr lvl="1"/>
            <a:r>
              <a:rPr lang="en-GB" dirty="0"/>
              <a:t>Check points of interest we’ve detected match up to the image</a:t>
            </a:r>
          </a:p>
          <a:p>
            <a:r>
              <a:rPr lang="en-GB" dirty="0"/>
              <a:t>See </a:t>
            </a:r>
            <a:r>
              <a:rPr lang="en-GB" dirty="0" err="1"/>
              <a:t>plotting_on_images.m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485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Plotting on top of images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Note that for images, by default, the y-axis increase from top to bottom</a:t>
            </a:r>
          </a:p>
          <a:p>
            <a:r>
              <a:rPr lang="en-GB" dirty="0"/>
              <a:t>When plotting without images, the y-axis increases from bottom to top</a:t>
            </a:r>
          </a:p>
          <a:p>
            <a:r>
              <a:rPr lang="en-GB" dirty="0"/>
              <a:t>Be careful – especially when applying transformations to points</a:t>
            </a:r>
          </a:p>
          <a:p>
            <a:pPr lvl="1"/>
            <a:r>
              <a:rPr lang="en-GB" dirty="0"/>
              <a:t>E.g. rotations</a:t>
            </a:r>
          </a:p>
          <a:p>
            <a:r>
              <a:rPr lang="en-GB" dirty="0"/>
              <a:t>Also, images, as 2D arrays, are indexed matrix style (row, column)</a:t>
            </a:r>
          </a:p>
          <a:p>
            <a:r>
              <a:rPr lang="en-GB" dirty="0"/>
              <a:t>Functions to do with plotting data, manipulating coordinates etc, are usually indexed (x, y)</a:t>
            </a:r>
          </a:p>
          <a:p>
            <a:pPr lvl="1"/>
            <a:r>
              <a:rPr lang="en-GB" dirty="0"/>
              <a:t>Equivalent to (x=column, y=row) in an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976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A54949DB-E259-1749-83C4-1BBA52471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09680" cy="8732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/>
              <a:t>What’s really going 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44824"/>
            <a:ext cx="2746648" cy="2260847"/>
          </a:xfrm>
        </p:spPr>
        <p:txBody>
          <a:bodyPr/>
          <a:lstStyle/>
          <a:p>
            <a:r>
              <a:rPr lang="en-GB" dirty="0"/>
              <a:t>3 levels of objects…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19872" y="980728"/>
            <a:ext cx="2304256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Figure object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3419872" y="2852936"/>
            <a:ext cx="2304256" cy="1656184"/>
            <a:chOff x="2915816" y="3573016"/>
            <a:chExt cx="2304256" cy="1656184"/>
          </a:xfrm>
        </p:grpSpPr>
        <p:grpSp>
          <p:nvGrpSpPr>
            <p:cNvPr id="19" name="Group 18"/>
            <p:cNvGrpSpPr/>
            <p:nvPr/>
          </p:nvGrpSpPr>
          <p:grpSpPr>
            <a:xfrm>
              <a:off x="2915816" y="3573016"/>
              <a:ext cx="2304256" cy="1656184"/>
              <a:chOff x="2915816" y="3573016"/>
              <a:chExt cx="2304256" cy="1656184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915816" y="3573016"/>
                <a:ext cx="2304256" cy="16561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A</a:t>
                </a:r>
                <a:r>
                  <a:rPr lang="en-GB" dirty="0">
                    <a:solidFill>
                      <a:srgbClr val="FF0000"/>
                    </a:solidFill>
                  </a:rPr>
                  <a:t>xes</a:t>
                </a:r>
                <a:endParaRPr lang="en-US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275856" y="3933056"/>
                <a:ext cx="1584176" cy="100811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 flipV="1">
                <a:off x="3294328" y="3861048"/>
                <a:ext cx="0" cy="107824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3275856" y="4941168"/>
                <a:ext cx="158417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3410724" y="4221088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Axes object</a:t>
              </a:r>
              <a:endParaRPr 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99592" y="5013176"/>
            <a:ext cx="2304256" cy="1656184"/>
            <a:chOff x="395536" y="5013176"/>
            <a:chExt cx="2304256" cy="1656184"/>
          </a:xfrm>
        </p:grpSpPr>
        <p:grpSp>
          <p:nvGrpSpPr>
            <p:cNvPr id="24" name="Group 23"/>
            <p:cNvGrpSpPr/>
            <p:nvPr/>
          </p:nvGrpSpPr>
          <p:grpSpPr>
            <a:xfrm>
              <a:off x="395536" y="5013176"/>
              <a:ext cx="2304256" cy="1656184"/>
              <a:chOff x="2915816" y="3573016"/>
              <a:chExt cx="2304256" cy="1656184"/>
            </a:xfrm>
          </p:grpSpPr>
          <p:grpSp>
            <p:nvGrpSpPr>
              <p:cNvPr id="25" name="Group 18"/>
              <p:cNvGrpSpPr/>
              <p:nvPr/>
            </p:nvGrpSpPr>
            <p:grpSpPr>
              <a:xfrm>
                <a:off x="2915816" y="3573016"/>
                <a:ext cx="2304256" cy="1656184"/>
                <a:chOff x="2915816" y="3573016"/>
                <a:chExt cx="2304256" cy="1656184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2915816" y="3573016"/>
                  <a:ext cx="2304256" cy="16561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/>
                    <a:t>A</a:t>
                  </a:r>
                  <a:r>
                    <a:rPr lang="en-GB" dirty="0">
                      <a:solidFill>
                        <a:srgbClr val="FF0000"/>
                      </a:solidFill>
                    </a:rPr>
                    <a:t>xes</a:t>
                  </a:r>
                  <a:endParaRPr lang="en-US" dirty="0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3131840" y="3789040"/>
                  <a:ext cx="1800200" cy="129614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3382928" y="3763073"/>
                <a:ext cx="13052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Line series object</a:t>
                </a:r>
                <a:endParaRPr lang="en-US" dirty="0"/>
              </a:p>
            </p:txBody>
          </p:sp>
        </p:grpSp>
        <p:sp>
          <p:nvSpPr>
            <p:cNvPr id="35" name="Freeform 34"/>
            <p:cNvSpPr/>
            <p:nvPr/>
          </p:nvSpPr>
          <p:spPr>
            <a:xfrm>
              <a:off x="827584" y="5517232"/>
              <a:ext cx="1468582" cy="905164"/>
            </a:xfrm>
            <a:custGeom>
              <a:avLst/>
              <a:gdLst>
                <a:gd name="connsiteX0" fmla="*/ 0 w 1468582"/>
                <a:gd name="connsiteY0" fmla="*/ 868218 h 905164"/>
                <a:gd name="connsiteX1" fmla="*/ 249382 w 1468582"/>
                <a:gd name="connsiteY1" fmla="*/ 258618 h 905164"/>
                <a:gd name="connsiteX2" fmla="*/ 489528 w 1468582"/>
                <a:gd name="connsiteY2" fmla="*/ 905164 h 905164"/>
                <a:gd name="connsiteX3" fmla="*/ 748146 w 1468582"/>
                <a:gd name="connsiteY3" fmla="*/ 258618 h 905164"/>
                <a:gd name="connsiteX4" fmla="*/ 979055 w 1468582"/>
                <a:gd name="connsiteY4" fmla="*/ 858982 h 905164"/>
                <a:gd name="connsiteX5" fmla="*/ 1246909 w 1468582"/>
                <a:gd name="connsiteY5" fmla="*/ 166255 h 905164"/>
                <a:gd name="connsiteX6" fmla="*/ 1468582 w 1468582"/>
                <a:gd name="connsiteY6" fmla="*/ 0 h 90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8582" h="905164">
                  <a:moveTo>
                    <a:pt x="0" y="868218"/>
                  </a:moveTo>
                  <a:cubicBezTo>
                    <a:pt x="83897" y="560339"/>
                    <a:pt x="167794" y="252460"/>
                    <a:pt x="249382" y="258618"/>
                  </a:cubicBezTo>
                  <a:cubicBezTo>
                    <a:pt x="330970" y="264776"/>
                    <a:pt x="406401" y="905164"/>
                    <a:pt x="489528" y="905164"/>
                  </a:cubicBezTo>
                  <a:cubicBezTo>
                    <a:pt x="572655" y="905164"/>
                    <a:pt x="666558" y="266315"/>
                    <a:pt x="748146" y="258618"/>
                  </a:cubicBezTo>
                  <a:cubicBezTo>
                    <a:pt x="829734" y="250921"/>
                    <a:pt x="895928" y="874376"/>
                    <a:pt x="979055" y="858982"/>
                  </a:cubicBezTo>
                  <a:cubicBezTo>
                    <a:pt x="1062182" y="843588"/>
                    <a:pt x="1165321" y="309419"/>
                    <a:pt x="1246909" y="166255"/>
                  </a:cubicBezTo>
                  <a:cubicBezTo>
                    <a:pt x="1328497" y="23091"/>
                    <a:pt x="1398539" y="11545"/>
                    <a:pt x="1468582" y="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809120" y="6300084"/>
              <a:ext cx="72000" cy="7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034380" y="5740612"/>
              <a:ext cx="72000" cy="7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152560" y="6012052"/>
              <a:ext cx="72000" cy="7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287340" y="6378596"/>
              <a:ext cx="72000" cy="7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88484" y="6021296"/>
              <a:ext cx="72000" cy="7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1754460" y="6327792"/>
              <a:ext cx="72000" cy="7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1420248" y="6048996"/>
              <a:ext cx="72000" cy="7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1547672" y="5742492"/>
              <a:ext cx="72000" cy="7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647380" y="6021288"/>
              <a:ext cx="72000" cy="7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1935420" y="5949280"/>
              <a:ext cx="72000" cy="7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77556" y="5589240"/>
              <a:ext cx="72000" cy="7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419872" y="5013176"/>
            <a:ext cx="2304256" cy="1656184"/>
            <a:chOff x="2843808" y="5013176"/>
            <a:chExt cx="2304256" cy="1656184"/>
          </a:xfrm>
        </p:grpSpPr>
        <p:sp>
          <p:nvSpPr>
            <p:cNvPr id="50" name="Rectangle 49"/>
            <p:cNvSpPr/>
            <p:nvPr/>
          </p:nvSpPr>
          <p:spPr>
            <a:xfrm>
              <a:off x="2843808" y="5013176"/>
              <a:ext cx="2304256" cy="1656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26" name="Picture 2" descr="C:\isbe\nailfold\images\camera_demos\2012_08_06\mike_dmk_camera\enhanced\seq1\frame_16_49_14_955_0009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37829" y="5122688"/>
              <a:ext cx="1966219" cy="1474664"/>
            </a:xfrm>
            <a:prstGeom prst="rect">
              <a:avLst/>
            </a:prstGeom>
            <a:noFill/>
          </p:spPr>
        </p:pic>
        <p:sp>
          <p:nvSpPr>
            <p:cNvPr id="51" name="TextBox 50"/>
            <p:cNvSpPr txBox="1"/>
            <p:nvPr/>
          </p:nvSpPr>
          <p:spPr>
            <a:xfrm>
              <a:off x="3275856" y="5085184"/>
              <a:ext cx="1505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Image object</a:t>
              </a:r>
              <a:endParaRPr lang="en-US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940152" y="5013176"/>
            <a:ext cx="2304256" cy="1656184"/>
            <a:chOff x="5436096" y="5013176"/>
            <a:chExt cx="2304256" cy="1656184"/>
          </a:xfrm>
        </p:grpSpPr>
        <p:grpSp>
          <p:nvGrpSpPr>
            <p:cNvPr id="53" name="Group 52"/>
            <p:cNvGrpSpPr/>
            <p:nvPr/>
          </p:nvGrpSpPr>
          <p:grpSpPr>
            <a:xfrm>
              <a:off x="5436096" y="5013176"/>
              <a:ext cx="2304256" cy="1656184"/>
              <a:chOff x="2915816" y="3573016"/>
              <a:chExt cx="2304256" cy="1656184"/>
            </a:xfrm>
          </p:grpSpPr>
          <p:grpSp>
            <p:nvGrpSpPr>
              <p:cNvPr id="54" name="Group 18"/>
              <p:cNvGrpSpPr/>
              <p:nvPr/>
            </p:nvGrpSpPr>
            <p:grpSpPr>
              <a:xfrm>
                <a:off x="2915816" y="3573016"/>
                <a:ext cx="2304256" cy="1656184"/>
                <a:chOff x="2915816" y="3573016"/>
                <a:chExt cx="2304256" cy="1656184"/>
              </a:xfrm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2915816" y="3573016"/>
                  <a:ext cx="2304256" cy="16561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/>
                    <a:t>A</a:t>
                  </a:r>
                  <a:r>
                    <a:rPr lang="en-GB" dirty="0">
                      <a:solidFill>
                        <a:srgbClr val="FF0000"/>
                      </a:solidFill>
                    </a:rPr>
                    <a:t>xes</a:t>
                  </a:r>
                  <a:endParaRPr lang="en-US" dirty="0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3203848" y="3789040"/>
                  <a:ext cx="1800200" cy="129614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5" name="TextBox 54"/>
              <p:cNvSpPr txBox="1"/>
              <p:nvPr/>
            </p:nvSpPr>
            <p:spPr>
              <a:xfrm>
                <a:off x="3500427" y="3861048"/>
                <a:ext cx="12875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Text object</a:t>
                </a:r>
                <a:endParaRPr lang="en-US" dirty="0"/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6084168" y="5805264"/>
              <a:ext cx="11063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hello</a:t>
              </a:r>
              <a:endParaRPr lang="en-US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63" name="Left Brace 62"/>
          <p:cNvSpPr/>
          <p:nvPr/>
        </p:nvSpPr>
        <p:spPr>
          <a:xfrm rot="5400000">
            <a:off x="4390100" y="1989780"/>
            <a:ext cx="432048" cy="5544616"/>
          </a:xfrm>
          <a:prstGeom prst="leftBrace">
            <a:avLst>
              <a:gd name="adj1" fmla="val 37652"/>
              <a:gd name="adj2" fmla="val 5024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>
            <a:stCxn id="5" idx="0"/>
            <a:endCxn id="4" idx="2"/>
          </p:cNvCxnSpPr>
          <p:nvPr/>
        </p:nvCxnSpPr>
        <p:spPr>
          <a:xfrm flipV="1">
            <a:off x="4572000" y="2492896"/>
            <a:ext cx="0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587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D41716-0239-DA4A-B7A3-0847BF36A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09680" cy="8732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really going 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2800" dirty="0"/>
              <a:t>All the plotting and imaging functions we have used so are ways of creating and manipulating these objects</a:t>
            </a:r>
          </a:p>
          <a:p>
            <a:r>
              <a:rPr lang="en-GB" sz="2800" dirty="0"/>
              <a:t>Most the time we can let Matlab use default settings, and use the inbuilt functions to modify particular properties</a:t>
            </a:r>
          </a:p>
          <a:p>
            <a:r>
              <a:rPr lang="en-GB" sz="2800" dirty="0"/>
              <a:t>It is helpful to know what properties belong to which object</a:t>
            </a:r>
            <a:endParaRPr lang="en-US" sz="2800" dirty="0"/>
          </a:p>
          <a:p>
            <a:r>
              <a:rPr lang="en-GB" sz="2800" dirty="0"/>
              <a:t>We can then manipulate directly if we want</a:t>
            </a:r>
          </a:p>
          <a:p>
            <a:pPr lvl="1"/>
            <a:r>
              <a:rPr lang="en-GB" sz="2400" dirty="0"/>
              <a:t>Better understanding of what’s going on</a:t>
            </a:r>
          </a:p>
          <a:p>
            <a:pPr lvl="1"/>
            <a:r>
              <a:rPr lang="en-GB" sz="2400" dirty="0"/>
              <a:t>More flexibility than just using shortcut functions</a:t>
            </a:r>
          </a:p>
        </p:txBody>
      </p:sp>
    </p:spTree>
    <p:extLst>
      <p:ext uri="{BB962C8B-B14F-4D97-AF65-F5344CB8AC3E}">
        <p14:creationId xmlns:p14="http://schemas.microsoft.com/office/powerpoint/2010/main" val="1298056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2565</TotalTime>
  <Words>1834</Words>
  <Application>Microsoft Office PowerPoint</Application>
  <PresentationFormat>On-screen Show (4:3)</PresentationFormat>
  <Paragraphs>217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Courier New</vt:lpstr>
      <vt:lpstr>Office Theme</vt:lpstr>
      <vt:lpstr>Programming tutorial course</vt:lpstr>
      <vt:lpstr>Lesson overview</vt:lpstr>
      <vt:lpstr>Plotting data</vt:lpstr>
      <vt:lpstr>Displaying Images</vt:lpstr>
      <vt:lpstr>Three main image functions</vt:lpstr>
      <vt:lpstr>Plotting on top of images</vt:lpstr>
      <vt:lpstr>Plotting on top of images (cont)</vt:lpstr>
      <vt:lpstr>What’s really going on?</vt:lpstr>
      <vt:lpstr>What’s really going on?</vt:lpstr>
      <vt:lpstr>Figure properties</vt:lpstr>
      <vt:lpstr>Axes properties</vt:lpstr>
      <vt:lpstr>Axes properties (cont.)</vt:lpstr>
      <vt:lpstr>Line/image/text objects</vt:lpstr>
      <vt:lpstr>Line series properties</vt:lpstr>
      <vt:lpstr>How do we manipulate object properties?</vt:lpstr>
      <vt:lpstr>Shortcut functions</vt:lpstr>
      <vt:lpstr>Handles summary</vt:lpstr>
      <vt:lpstr>Saving plots</vt:lpstr>
      <vt:lpstr>Programming tips…</vt:lpstr>
      <vt:lpstr>Readable code</vt:lpstr>
      <vt:lpstr>Readable code</vt:lpstr>
      <vt:lpstr>Readable code</vt:lpstr>
      <vt:lpstr>Efficient code - tips</vt:lpstr>
      <vt:lpstr>Efficient code – checking time</vt:lpstr>
      <vt:lpstr>Separating functions</vt:lpstr>
      <vt:lpstr>One more tip…</vt:lpstr>
      <vt:lpstr>Write readable code!!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Matlab tutorial course</dc:title>
  <dc:creator>mberks</dc:creator>
  <cp:lastModifiedBy>Michael Berks</cp:lastModifiedBy>
  <cp:revision>127</cp:revision>
  <dcterms:created xsi:type="dcterms:W3CDTF">2013-02-07T17:14:49Z</dcterms:created>
  <dcterms:modified xsi:type="dcterms:W3CDTF">2023-02-20T10:03:03Z</dcterms:modified>
</cp:coreProperties>
</file>